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18"/>
  </p:notesMasterIdLst>
  <p:sldIdLst>
    <p:sldId id="271" r:id="rId5"/>
    <p:sldId id="256" r:id="rId6"/>
    <p:sldId id="262" r:id="rId7"/>
    <p:sldId id="259" r:id="rId8"/>
    <p:sldId id="263" r:id="rId9"/>
    <p:sldId id="273" r:id="rId10"/>
    <p:sldId id="264" r:id="rId11"/>
    <p:sldId id="272" r:id="rId12"/>
    <p:sldId id="274" r:id="rId13"/>
    <p:sldId id="275" r:id="rId14"/>
    <p:sldId id="276" r:id="rId15"/>
    <p:sldId id="270" r:id="rId16"/>
    <p:sldId id="267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01A7F2-7E2E-A98B-C05F-F5DF70EC4D8C}" v="1" dt="2022-04-12T01:49:48.027"/>
    <p1510:client id="{6895A044-F4EF-23BE-9E47-6F71F9862981}" v="70" dt="2022-04-11T21:21:44.304"/>
    <p1510:client id="{B9B351D1-3626-480D-9C9E-DB915ADC1F5F}" v="1653" dt="2022-04-12T01:38:25.363"/>
    <p1510:client id="{E65BDD8A-F0DF-4C45-9DC3-CCA4F261B798}" v="835" dt="2022-04-12T01:31:12.648"/>
  </p1510:revLst>
</p1510:revInfo>
</file>

<file path=ppt/tableStyles.xml><?xml version="1.0" encoding="utf-8"?>
<a:tblStyleLst xmlns:a="http://schemas.openxmlformats.org/drawingml/2006/main" def="{F9B31135-3F64-46FC-8A3E-EFB9DBA0CB45}">
  <a:tblStyle styleId="{F9B31135-3F64-46FC-8A3E-EFB9DBA0CB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2.wav>
</file>

<file path=ppt/media/media3.m4a>
</file>

<file path=ppt/media/media4.wav>
</file>

<file path=ppt/media/media5.wav>
</file>

<file path=ppt/media/media6.wav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Adrian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CA"/>
              <a:t>Adrian</a:t>
            </a:r>
          </a:p>
        </p:txBody>
      </p:sp>
    </p:spTree>
    <p:extLst>
      <p:ext uri="{BB962C8B-B14F-4D97-AF65-F5344CB8AC3E}">
        <p14:creationId xmlns:p14="http://schemas.microsoft.com/office/powerpoint/2010/main" val="944131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45ec0504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45ec0504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/>
              <a:t>Adrian</a:t>
            </a:r>
          </a:p>
        </p:txBody>
      </p:sp>
    </p:spTree>
    <p:extLst>
      <p:ext uri="{BB962C8B-B14F-4D97-AF65-F5344CB8AC3E}">
        <p14:creationId xmlns:p14="http://schemas.microsoft.com/office/powerpoint/2010/main" val="1708505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346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23348a20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23348a20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/>
              <a:t>Randy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23348a20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23348a20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/>
              <a:t>Adrian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23348a20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23348a20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/>
              <a:t>Randy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CA"/>
              <a:t>Randy</a:t>
            </a:r>
          </a:p>
        </p:txBody>
      </p:sp>
    </p:spTree>
    <p:extLst>
      <p:ext uri="{BB962C8B-B14F-4D97-AF65-F5344CB8AC3E}">
        <p14:creationId xmlns:p14="http://schemas.microsoft.com/office/powerpoint/2010/main" val="202742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45ec0504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45ec0504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Randy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/>
              <a:t>Adrian</a:t>
            </a:r>
          </a:p>
        </p:txBody>
      </p:sp>
    </p:spTree>
    <p:extLst>
      <p:ext uri="{BB962C8B-B14F-4D97-AF65-F5344CB8AC3E}">
        <p14:creationId xmlns:p14="http://schemas.microsoft.com/office/powerpoint/2010/main" val="2249962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CA"/>
              <a:t>Adrian</a:t>
            </a:r>
          </a:p>
        </p:txBody>
      </p:sp>
    </p:spTree>
    <p:extLst>
      <p:ext uri="{BB962C8B-B14F-4D97-AF65-F5344CB8AC3E}">
        <p14:creationId xmlns:p14="http://schemas.microsoft.com/office/powerpoint/2010/main" val="1953802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CA"/>
              <a:t>Adrian</a:t>
            </a:r>
          </a:p>
        </p:txBody>
      </p:sp>
    </p:spTree>
    <p:extLst>
      <p:ext uri="{BB962C8B-B14F-4D97-AF65-F5344CB8AC3E}">
        <p14:creationId xmlns:p14="http://schemas.microsoft.com/office/powerpoint/2010/main" val="324173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queensuca-my.sharepoint.com/:v:/g/personal/18anhc_queensu_ca/EVSdOEDuOupKlj5Zl2OWnuEBL117Ue7vVvhw5lr7tHb0GQ?e=MfgsuJ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5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A6D0B-495E-4181-9D83-EA0290E65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864300"/>
            <a:ext cx="8520600" cy="572700"/>
          </a:xfrm>
        </p:spPr>
        <p:txBody>
          <a:bodyPr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bg1"/>
                </a:solidFill>
                <a:latin typeface="Montserrat SemiBold" panose="00000700000000000000" pitchFamily="2" charset="0"/>
              </a:rPr>
              <a:t>Video URL</a:t>
            </a: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5284C-6F59-444B-AB5E-173B7067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571750"/>
            <a:ext cx="8520600" cy="572700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1200">
                <a:latin typeface="Mont"/>
                <a:hlinkClick r:id="rId2"/>
              </a:rPr>
              <a:t>Artemis_enhancement proposal.mp4</a:t>
            </a:r>
            <a:endParaRPr lang="en-US" sz="1200">
              <a:solidFill>
                <a:schemeClr val="bg1"/>
              </a:solidFill>
              <a:latin typeface="Mont"/>
            </a:endParaRPr>
          </a:p>
        </p:txBody>
      </p:sp>
    </p:spTree>
    <p:extLst>
      <p:ext uri="{BB962C8B-B14F-4D97-AF65-F5344CB8AC3E}">
        <p14:creationId xmlns:p14="http://schemas.microsoft.com/office/powerpoint/2010/main" val="4165809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2FE0-9729-A38A-134F-30FEAB8F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solidFill>
                  <a:schemeClr val="bg1"/>
                </a:solidFill>
                <a:latin typeface="Montserrat" panose="00000500000000000000" pitchFamily="2" charset="0"/>
              </a:rPr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FF938-0F79-8B16-606B-8F85F3F7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1. General test cases (white-box testing)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Response time for activating emergency protocols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Detection time for hands off the steering wheel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Force/pressure required on the steering wheel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  <a:sym typeface="Wingdings" panose="05000000000000000000" pitchFamily="2" charset="2"/>
              </a:rPr>
              <a:t> Outcomes that we expect/know of</a:t>
            </a:r>
            <a:endParaRPr lang="en-US" sz="2000">
              <a:solidFill>
                <a:schemeClr val="bg1"/>
              </a:solidFill>
              <a:latin typeface="Montserrat SemiBold" panose="00000700000000000000" pitchFamily="2" charset="0"/>
            </a:endParaRPr>
          </a:p>
          <a:p>
            <a:pPr>
              <a:lnSpc>
                <a:spcPct val="150000"/>
              </a:lnSpc>
            </a:pPr>
            <a:endParaRPr lang="en-US" sz="200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4C3C09C-4A39-40E4-8D0A-CDCBB92558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483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2FE0-9729-A38A-134F-30FEAB8F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solidFill>
                  <a:schemeClr val="bg1"/>
                </a:solidFill>
                <a:latin typeface="Montserrat" panose="00000500000000000000" pitchFamily="2" charset="0"/>
              </a:rPr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FF938-0F79-8B16-606B-8F85F3F7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2. Testing for risks (black-box testing)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Hardware conditions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Software compatibility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</a:rPr>
              <a:t>Antivirus and security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Montserrat SemiBold" panose="00000700000000000000" pitchFamily="2" charset="0"/>
                <a:sym typeface="Wingdings" panose="05000000000000000000" pitchFamily="2" charset="2"/>
              </a:rPr>
              <a:t> Outcomes that we need to find out through testing</a:t>
            </a:r>
            <a:endParaRPr lang="en-US" sz="2000">
              <a:solidFill>
                <a:schemeClr val="bg1"/>
              </a:solidFill>
              <a:latin typeface="Montserrat SemiBold" panose="00000700000000000000" pitchFamily="2" charset="0"/>
            </a:endParaRPr>
          </a:p>
          <a:p>
            <a:pPr>
              <a:lnSpc>
                <a:spcPct val="150000"/>
              </a:lnSpc>
            </a:pPr>
            <a:endParaRPr lang="en-US" sz="200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2F3C3B-D951-43DE-8F80-947412A2CE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695" y="4533900"/>
            <a:ext cx="609600" cy="609600"/>
          </a:xfrm>
          <a:prstGeom prst="rect">
            <a:avLst/>
          </a:prstGeom>
        </p:spPr>
      </p:pic>
      <p:pic>
        <p:nvPicPr>
          <p:cNvPr id="2050" name="Picture 2" descr="Critics Take Aim at 'Geographic Recalls' Amid Air Bag Defects">
            <a:extLst>
              <a:ext uri="{FF2B5EF4-FFF2-40B4-BE49-F238E27FC236}">
                <a16:creationId xmlns:a16="http://schemas.microsoft.com/office/drawing/2014/main" id="{F91F220E-6CC6-40DB-BC24-1448F07D5F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36000"/>
                    </a14:imgEffect>
                    <a14:imgEffect>
                      <a14:colorTemperature colorTemp="5900"/>
                    </a14:imgEffect>
                    <a14:imgEffect>
                      <a14:brightnessContrast bright="3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734" y="709375"/>
            <a:ext cx="3216599" cy="1809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810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Lessons learned</a:t>
            </a:r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>
              <a:lnSpc>
                <a:spcPct val="15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/>
              </a:rPr>
              <a:t>Importance of risk assessment</a:t>
            </a:r>
          </a:p>
          <a:p>
            <a:pPr marL="342900">
              <a:lnSpc>
                <a:spcPct val="15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/>
              </a:rPr>
              <a:t>Effects on stakeholders and the system as a whole</a:t>
            </a:r>
          </a:p>
          <a:p>
            <a:pPr marL="342900">
              <a:lnSpc>
                <a:spcPct val="15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/>
              </a:rPr>
              <a:t>How NFRs align with the enhancement’s goals</a:t>
            </a:r>
          </a:p>
          <a:p>
            <a:pPr marL="342900">
              <a:lnSpc>
                <a:spcPct val="150000"/>
              </a:lnSpc>
              <a:spcAft>
                <a:spcPts val="1200"/>
              </a:spcAft>
              <a:buClr>
                <a:schemeClr val="bg1"/>
              </a:buClr>
            </a:pPr>
            <a:r>
              <a:rPr lang="en-US" sz="2000">
                <a:solidFill>
                  <a:schemeClr val="bg1"/>
                </a:solidFill>
                <a:latin typeface="Montserrat SemiBold"/>
              </a:rPr>
              <a:t>Why black-box testing is (sometimes) more important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07C361-3682-4E30-94CD-EF305E95A3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679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9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7791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-Thank you-</a:t>
            </a:r>
          </a:p>
        </p:txBody>
      </p:sp>
      <p:pic>
        <p:nvPicPr>
          <p:cNvPr id="1030" name="Picture 6" descr="Happy Pink Monster Folder Icon, PNG ClipArt Image | IconBug.com">
            <a:extLst>
              <a:ext uri="{FF2B5EF4-FFF2-40B4-BE49-F238E27FC236}">
                <a16:creationId xmlns:a16="http://schemas.microsoft.com/office/drawing/2014/main" id="{BFCDF8FC-757B-41F3-8927-5188D72DE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977" y="2637813"/>
            <a:ext cx="978046" cy="97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BB996C9-6606-4C98-9E5E-D3C7E6D5F3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149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04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618561"/>
            <a:ext cx="8520600" cy="1376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bg1"/>
                </a:solidFill>
                <a:latin typeface="Montserrat SemiBold" panose="00000700000000000000" pitchFamily="2" charset="0"/>
              </a:rPr>
              <a:t>Artemis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188107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bg1"/>
                </a:solidFill>
                <a:latin typeface="Montserrat SemiBold" panose="00000700000000000000" pitchFamily="2" charset="0"/>
              </a:rPr>
              <a:t>CISC-322 Group 14</a:t>
            </a:r>
            <a:endParaRPr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graphicFrame>
        <p:nvGraphicFramePr>
          <p:cNvPr id="56" name="Google Shape;56;p13"/>
          <p:cNvGraphicFramePr/>
          <p:nvPr>
            <p:extLst>
              <p:ext uri="{D42A27DB-BD31-4B8C-83A1-F6EECF244321}">
                <p14:modId xmlns:p14="http://schemas.microsoft.com/office/powerpoint/2010/main" val="42361793"/>
              </p:ext>
            </p:extLst>
          </p:nvPr>
        </p:nvGraphicFramePr>
        <p:xfrm>
          <a:off x="2508874" y="2713651"/>
          <a:ext cx="4379750" cy="189425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18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9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Adrian Chu*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18anhc@queensu.ca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Alex Baldassare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18cab16@queensu.ca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Randy Bornstein*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18rjb10@queensu.ca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Jake Halay**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15jmh9@queensu.ca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Kashish Khandelwal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1"/>
                          </a:solidFill>
                          <a:latin typeface="Montserrat SemiBold" panose="00000700000000000000" pitchFamily="2" charset="0"/>
                        </a:rPr>
                        <a:t>20kmk3@queensu.ca</a:t>
                      </a:r>
                      <a:endParaRPr>
                        <a:solidFill>
                          <a:schemeClr val="bg1"/>
                        </a:solidFill>
                        <a:latin typeface="Montserrat SemiBold" panose="00000700000000000000" pitchFamily="2" charset="0"/>
                      </a:endParaRPr>
                    </a:p>
                  </a:txBody>
                  <a:tcPr marL="63500" marR="63500" marT="63500" marB="635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7" name="Google Shape;57;p13"/>
          <p:cNvPicPr preferRelativeResize="0"/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6786" y1="55357" x2="26786" y2="55357"/>
                        <a14:foregroundMark x1="64286" y1="51071" x2="64286" y2="51071"/>
                        <a14:foregroundMark x1="68929" y1="50714" x2="68929" y2="50714"/>
                        <a14:foregroundMark x1="73929" y1="51071" x2="73929" y2="510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03958" y="-562760"/>
            <a:ext cx="1685777" cy="16578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A4E42F-D62F-4F3B-9E2A-707E15698F01}"/>
              </a:ext>
            </a:extLst>
          </p:cNvPr>
          <p:cNvSpPr txBox="1"/>
          <p:nvPr/>
        </p:nvSpPr>
        <p:spPr>
          <a:xfrm>
            <a:off x="2508873" y="4607901"/>
            <a:ext cx="43797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050">
                <a:solidFill>
                  <a:schemeClr val="bg1"/>
                </a:solidFill>
                <a:latin typeface="Montserrat SemiBold" panose="00000700000000000000" pitchFamily="2" charset="0"/>
              </a:rPr>
              <a:t>*Presenters **Group Leader 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4FC326A-AFF6-4713-8E09-64F8A92C47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326" y="452493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>
                <a:solidFill>
                  <a:schemeClr val="bg1"/>
                </a:solidFill>
                <a:latin typeface="Montserrat SemiBold"/>
              </a:rPr>
              <a:t>Proposed Enhancement</a:t>
            </a:r>
            <a:endParaRPr err="1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36205C-F34B-AE95-8542-ECB5C72E50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Driver monitoring module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How it works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Implementation 1 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Independent module 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Implementation 2 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Guardian Submodule </a:t>
            </a:r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05C366B5-FFD3-4FD3-8428-4A5E9FE673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533900"/>
            <a:ext cx="609600" cy="6096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ED800F3-632C-4AFF-B3A0-C558704EF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50" y="1152475"/>
            <a:ext cx="4085581" cy="187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0EBB73F-1D0F-4E07-AF74-3F266EA18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131" y="3166330"/>
            <a:ext cx="4087300" cy="173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Non-Functional Requirements</a:t>
            </a:r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340285"/>
            <a:ext cx="8520600" cy="3228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2400">
                <a:solidFill>
                  <a:schemeClr val="bg1"/>
                </a:solidFill>
                <a:latin typeface="Montserrat SemiBold" panose="00000700000000000000" pitchFamily="2" charset="0"/>
              </a:rPr>
              <a:t>*Reliability</a:t>
            </a:r>
          </a:p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2400">
                <a:solidFill>
                  <a:schemeClr val="bg1"/>
                </a:solidFill>
                <a:latin typeface="Montserrat SemiBold" panose="00000700000000000000" pitchFamily="2" charset="0"/>
              </a:rPr>
              <a:t>Availability</a:t>
            </a:r>
          </a:p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2400">
                <a:solidFill>
                  <a:schemeClr val="bg1"/>
                </a:solidFill>
                <a:latin typeface="Montserrat SemiBold" panose="00000700000000000000" pitchFamily="2" charset="0"/>
              </a:rPr>
              <a:t>Performance</a:t>
            </a:r>
          </a:p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2400">
                <a:solidFill>
                  <a:schemeClr val="bg1"/>
                </a:solidFill>
                <a:latin typeface="Montserrat SemiBold" panose="00000700000000000000" pitchFamily="2" charset="0"/>
              </a:rPr>
              <a:t>Security</a:t>
            </a:r>
          </a:p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2400">
                <a:solidFill>
                  <a:schemeClr val="bg1"/>
                </a:solidFill>
                <a:latin typeface="Montserrat SemiBold" panose="00000700000000000000" pitchFamily="2" charset="0"/>
              </a:rPr>
              <a:t>…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F2E88C-F200-449D-8C78-638BA1054F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484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latin typeface="Montserrat SemiBold"/>
              </a:rPr>
              <a:t>Impacted Modules</a:t>
            </a: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96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  <a:buClr>
                <a:schemeClr val="bg1"/>
              </a:buClr>
            </a:pPr>
            <a:endParaRPr lang="en-US">
              <a:solidFill>
                <a:schemeClr val="bg1"/>
              </a:solidFill>
              <a:latin typeface="Montserrat SemiBol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Pct val="100000"/>
            </a:pP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  <a:p>
            <a:pPr marL="285750" indent="-2857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013F5CCC-040F-4B46-9A51-90A3575A8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544433"/>
            <a:ext cx="609600" cy="609600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E9DA78B-A89D-401C-BEAE-DB8C6D517079}"/>
              </a:ext>
            </a:extLst>
          </p:cNvPr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Affected modules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Monitor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HMI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Guardian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Prediction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Planning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Impacts on Monitor &amp; HMI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Impacts on Guardian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Impacts on Prediction and Planning </a:t>
            </a:r>
          </a:p>
        </p:txBody>
      </p:sp>
      <p:pic>
        <p:nvPicPr>
          <p:cNvPr id="4098" name="Picture 2" descr="Not sure if I had too many IMPACTS OR if I need more IMPACTS - Futurama Fry  | Make a Meme">
            <a:extLst>
              <a:ext uri="{FF2B5EF4-FFF2-40B4-BE49-F238E27FC236}">
                <a16:creationId xmlns:a16="http://schemas.microsoft.com/office/drawing/2014/main" id="{D3624E11-A4A0-4931-9ADB-87067CCD9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093" y="253585"/>
            <a:ext cx="3971280" cy="297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DD19A-CFCC-815B-55F3-0E74D41B1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Montserrat" panose="00000500000000000000" pitchFamily="2" charset="0"/>
              </a:rPr>
              <a:t>SAAAAAAAAAAAAAAAAAAAAAAAAAAAAAAAAAM </a:t>
            </a:r>
            <a:r>
              <a:rPr lang="en-US" sz="1000" b="1">
                <a:solidFill>
                  <a:schemeClr val="bg1"/>
                </a:solidFill>
                <a:latin typeface="Montserrat" panose="00000500000000000000" pitchFamily="2" charset="0"/>
              </a:rPr>
              <a:t>aka SAAM</a:t>
            </a:r>
            <a:endParaRPr lang="en-US" sz="2400" b="1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516F4-8DFF-9F2F-2335-064AD783F5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Stakeholders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Customers/Drivers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Suppliers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Important Non-Functional Requirements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Customers/Drivers -&gt; Accuracy, Maintainability, Cost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Suppliers -&gt; Maintainability, Reusability, Manageability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Impacts on Implementation</a:t>
            </a:r>
          </a:p>
          <a:p>
            <a:pPr lvl="1"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Independent module vs Guardian Submodule </a:t>
            </a:r>
          </a:p>
          <a:p>
            <a:pPr>
              <a:buClr>
                <a:schemeClr val="bg1"/>
              </a:buClr>
              <a:buSzPct val="90000"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Chosen Implementation</a:t>
            </a:r>
          </a:p>
          <a:p>
            <a:pPr>
              <a:buClr>
                <a:schemeClr val="bg1"/>
              </a:buClr>
              <a:buSzPct val="90000"/>
            </a:pP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461048E1-8297-4860-8D58-048595B283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533900"/>
            <a:ext cx="609600" cy="60960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A6F912D4-C313-4CAA-B87F-E799CE4E3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635" y="3047834"/>
            <a:ext cx="2724365" cy="209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16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chemeClr val="bg1"/>
                </a:solidFill>
                <a:latin typeface="Montserrat SemiBold"/>
              </a:rPr>
              <a:t>Use case</a:t>
            </a:r>
            <a:endParaRPr lang="en-CA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311699" y="92615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ctr">
              <a:spcAft>
                <a:spcPts val="1200"/>
              </a:spcAft>
              <a:buClr>
                <a:schemeClr val="bg1"/>
              </a:buClr>
              <a:buNone/>
            </a:pPr>
            <a:r>
              <a:rPr lang="en-US" sz="1800" i="0" u="none" strike="noStrike">
                <a:solidFill>
                  <a:schemeClr val="bg1"/>
                </a:solidFill>
                <a:effectLst/>
                <a:latin typeface="Montserrat SemiBold" panose="00000700000000000000" pitchFamily="2" charset="0"/>
              </a:rPr>
              <a:t>Car moves to the shoulder of the road after no hands are on the wheel for an extended duration</a:t>
            </a:r>
            <a:endParaRPr lang="en-CA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0AEBE6-0DBF-495D-AD51-EDDB655B4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280" y="1695066"/>
            <a:ext cx="5323438" cy="3448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7277E746-DCE1-4956-BB7A-7AD1778E2C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FC471-0D44-3C52-EBB0-EBBD94B60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solidFill>
                  <a:schemeClr val="bg1"/>
                </a:solidFill>
                <a:latin typeface="Montserrat" panose="00000500000000000000" pitchFamily="2" charset="0"/>
              </a:rPr>
              <a:t>Effects and Risks/Drawbacks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B73BD-7566-68D7-5270-68CC3B165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870462"/>
          </a:xfrm>
        </p:spPr>
        <p:txBody>
          <a:bodyPr>
            <a:normAutofit lnSpcReduction="10000"/>
          </a:bodyPr>
          <a:lstStyle/>
          <a:p>
            <a:pPr marL="114300" indent="0" algn="ctr">
              <a:lnSpc>
                <a:spcPct val="150000"/>
              </a:lnSpc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Risks =/= Drawbacks</a:t>
            </a:r>
          </a:p>
          <a:p>
            <a:pPr marL="114300" indent="0">
              <a:lnSpc>
                <a:spcPct val="150000"/>
              </a:lnSpc>
              <a:buNone/>
            </a:pP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Risks: unwanted outcomes that may occur under certain circumstances but not always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e.g., hardware failure, false alerts, software failures etc.</a:t>
            </a:r>
          </a:p>
          <a:p>
            <a:pPr marL="114300" indent="0">
              <a:lnSpc>
                <a:spcPct val="150000"/>
              </a:lnSpc>
              <a:buNone/>
            </a:pPr>
            <a:endParaRPr lang="en-US">
              <a:solidFill>
                <a:schemeClr val="bg1"/>
              </a:solidFill>
              <a:latin typeface="Montserrat SemiBold" panose="00000700000000000000" pitchFamily="2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Drawbacks: factual and unavoidable (due to concept and design)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e.g., different vehicle and traffic norms/policies that may restrict functionality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C3C2D3-0AB5-4CAB-BA50-0236C95E97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170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4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2FE0-9729-A38A-134F-30FEAB8F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solidFill>
                  <a:schemeClr val="bg1"/>
                </a:solidFill>
                <a:latin typeface="Montserrat" panose="00000500000000000000" pitchFamily="2" charset="0"/>
              </a:rPr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FF938-0F79-8B16-606B-8F85F3F7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 marL="114300" indent="0" algn="ctr">
              <a:buNone/>
            </a:pPr>
            <a:r>
              <a:rPr lang="en-US">
                <a:solidFill>
                  <a:schemeClr val="bg1"/>
                </a:solidFill>
                <a:latin typeface="Montserrat SemiBold" panose="00000700000000000000" pitchFamily="2" charset="0"/>
              </a:rPr>
              <a:t>White-box vs black-box testing</a:t>
            </a:r>
          </a:p>
        </p:txBody>
      </p:sp>
      <p:pic>
        <p:nvPicPr>
          <p:cNvPr id="1028" name="Picture 4" descr="A Guide To: White Box, Black Box, and Gray Box testing.">
            <a:extLst>
              <a:ext uri="{FF2B5EF4-FFF2-40B4-BE49-F238E27FC236}">
                <a16:creationId xmlns:a16="http://schemas.microsoft.com/office/drawing/2014/main" id="{01F0622E-BCDA-449D-B7B6-8896879B5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863" y="1590425"/>
            <a:ext cx="6388273" cy="335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68E801-DBBD-4826-B491-851AD93343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218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32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A629104E225B42913E8262348BC40C" ma:contentTypeVersion="5" ma:contentTypeDescription="Create a new document." ma:contentTypeScope="" ma:versionID="33e86d7a8773eadabef48937a746fc45">
  <xsd:schema xmlns:xsd="http://www.w3.org/2001/XMLSchema" xmlns:xs="http://www.w3.org/2001/XMLSchema" xmlns:p="http://schemas.microsoft.com/office/2006/metadata/properties" xmlns:ns3="e34a9ca1-5e9e-4bdf-bbde-5a6486710714" xmlns:ns4="5284a51e-54e5-45d7-8dbc-5d245e074c05" targetNamespace="http://schemas.microsoft.com/office/2006/metadata/properties" ma:root="true" ma:fieldsID="6287d66afb8c9bf3837b7d93efae4b17" ns3:_="" ns4:_="">
    <xsd:import namespace="e34a9ca1-5e9e-4bdf-bbde-5a6486710714"/>
    <xsd:import namespace="5284a51e-54e5-45d7-8dbc-5d245e074c0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4a9ca1-5e9e-4bdf-bbde-5a64867107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84a51e-54e5-45d7-8dbc-5d245e074c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111C74-CA9D-48CF-9499-4E284F620257}">
  <ds:schemaRefs>
    <ds:schemaRef ds:uri="5284a51e-54e5-45d7-8dbc-5d245e074c05"/>
    <ds:schemaRef ds:uri="e34a9ca1-5e9e-4bdf-bbde-5a648671071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4D3BB10-7031-4672-B642-AF94A86F67EB}">
  <ds:schemaRefs>
    <ds:schemaRef ds:uri="5284a51e-54e5-45d7-8dbc-5d245e074c05"/>
    <ds:schemaRef ds:uri="e34a9ca1-5e9e-4bdf-bbde-5a648671071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FC50B07-82F1-45BF-B411-89F8AB9B3A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13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Video URL</vt:lpstr>
      <vt:lpstr>Artemis</vt:lpstr>
      <vt:lpstr>Proposed Enhancement</vt:lpstr>
      <vt:lpstr>Non-Functional Requirements</vt:lpstr>
      <vt:lpstr>Impacted Modules</vt:lpstr>
      <vt:lpstr>SAAAAAAAAAAAAAAAAAAAAAAAAAAAAAAAAAM aka SAAM</vt:lpstr>
      <vt:lpstr>Use case</vt:lpstr>
      <vt:lpstr>Effects and Risks/Drawbacks</vt:lpstr>
      <vt:lpstr>Testing</vt:lpstr>
      <vt:lpstr>Testing</vt:lpstr>
      <vt:lpstr>Testing</vt:lpstr>
      <vt:lpstr>Lessons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Artemis</dc:title>
  <dc:creator>D3NT</dc:creator>
  <cp:revision>4</cp:revision>
  <dcterms:modified xsi:type="dcterms:W3CDTF">2022-04-12T01:54:15Z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0x0101008EA629104E225B42913E8262348BC40C</vt:lpwstr>
  </property>
</Properties>
</file>

<file path=docProps/thumbnail.jpeg>
</file>